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2"/>
  </p:notesMasterIdLst>
  <p:sldIdLst>
    <p:sldId id="296" r:id="rId2"/>
    <p:sldId id="347" r:id="rId3"/>
    <p:sldId id="341" r:id="rId4"/>
    <p:sldId id="323" r:id="rId5"/>
    <p:sldId id="367" r:id="rId6"/>
    <p:sldId id="340" r:id="rId7"/>
    <p:sldId id="345" r:id="rId8"/>
    <p:sldId id="333" r:id="rId9"/>
    <p:sldId id="325" r:id="rId10"/>
    <p:sldId id="331" r:id="rId11"/>
    <p:sldId id="334" r:id="rId12"/>
    <p:sldId id="265" r:id="rId13"/>
    <p:sldId id="329" r:id="rId14"/>
    <p:sldId id="343" r:id="rId15"/>
    <p:sldId id="302" r:id="rId16"/>
    <p:sldId id="349" r:id="rId17"/>
    <p:sldId id="350" r:id="rId18"/>
    <p:sldId id="352" r:id="rId19"/>
    <p:sldId id="354" r:id="rId20"/>
    <p:sldId id="355" r:id="rId21"/>
    <p:sldId id="337" r:id="rId22"/>
    <p:sldId id="284" r:id="rId23"/>
    <p:sldId id="363" r:id="rId24"/>
    <p:sldId id="348" r:id="rId25"/>
    <p:sldId id="298" r:id="rId26"/>
    <p:sldId id="356" r:id="rId27"/>
    <p:sldId id="360" r:id="rId28"/>
    <p:sldId id="357" r:id="rId29"/>
    <p:sldId id="359" r:id="rId30"/>
    <p:sldId id="364" r:id="rId31"/>
    <p:sldId id="368" r:id="rId32"/>
    <p:sldId id="366" r:id="rId33"/>
    <p:sldId id="365" r:id="rId34"/>
    <p:sldId id="339" r:id="rId35"/>
    <p:sldId id="338" r:id="rId36"/>
    <p:sldId id="342" r:id="rId37"/>
    <p:sldId id="305" r:id="rId38"/>
    <p:sldId id="344" r:id="rId39"/>
    <p:sldId id="361" r:id="rId40"/>
    <p:sldId id="36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210"/>
    <a:srgbClr val="4207B9"/>
    <a:srgbClr val="441F1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008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04" y="-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Administrator\Google%20Drive\Laptop\DS%20DKKD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vi-VN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bar"/>
        <c:grouping val="clustered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vi-VN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Sheet2!$A$1:$A$15</c:f>
              <c:strCache>
                <c:ptCount val="15"/>
                <c:pt idx="0">
                  <c:v>Bộ Xây dựng (17 ngành)</c:v>
                </c:pt>
                <c:pt idx="1">
                  <c:v>Bộ Khoa học và công nghệ (8 ngành)</c:v>
                </c:pt>
                <c:pt idx="2">
                  <c:v>Bộ Tư pháp (7 ngành)</c:v>
                </c:pt>
                <c:pt idx="3">
                  <c:v>Bộ Công an (11 ngành)</c:v>
                </c:pt>
                <c:pt idx="4">
                  <c:v>Bộ Tài nguyên và Môi trường (16 ngành)</c:v>
                </c:pt>
                <c:pt idx="5">
                  <c:v>Bộ Lao động, Thương binh và xã hội (9 ngành)</c:v>
                </c:pt>
                <c:pt idx="6">
                  <c:v>Bộ Văn hóa thể thao và du lịch (14 ngành)</c:v>
                </c:pt>
                <c:pt idx="7">
                  <c:v>Bộ Giáo dục và Đào tạo (9 ngành)</c:v>
                </c:pt>
                <c:pt idx="8">
                  <c:v>Bộ Thông tin truyền thông (16 ngành)</c:v>
                </c:pt>
                <c:pt idx="9">
                  <c:v>BỘ NNPTNT (33 ngành)</c:v>
                </c:pt>
                <c:pt idx="10">
                  <c:v>Ngân hàng Nhà nước Việt Nam (8 ngành)</c:v>
                </c:pt>
                <c:pt idx="11">
                  <c:v>Bộ Giao thông vận tải (30 ngành)</c:v>
                </c:pt>
                <c:pt idx="12">
                  <c:v>Bộ Tài chính (22 ngành)</c:v>
                </c:pt>
                <c:pt idx="13">
                  <c:v>Bộ Y tế (16 ngành)</c:v>
                </c:pt>
                <c:pt idx="14">
                  <c:v>Bộ Công Thương (27 ngành)</c:v>
                </c:pt>
              </c:strCache>
            </c:strRef>
          </c:cat>
          <c:val>
            <c:numRef>
              <c:f>Sheet2!$B$1:$B$15</c:f>
              <c:numCache>
                <c:formatCode>General</c:formatCode>
                <c:ptCount val="15"/>
                <c:pt idx="0">
                  <c:v>106</c:v>
                </c:pt>
                <c:pt idx="1">
                  <c:v>134</c:v>
                </c:pt>
                <c:pt idx="2">
                  <c:v>157</c:v>
                </c:pt>
                <c:pt idx="3">
                  <c:v>162</c:v>
                </c:pt>
                <c:pt idx="4">
                  <c:v>177</c:v>
                </c:pt>
                <c:pt idx="5">
                  <c:v>187</c:v>
                </c:pt>
                <c:pt idx="6">
                  <c:v>215</c:v>
                </c:pt>
                <c:pt idx="7">
                  <c:v>251</c:v>
                </c:pt>
                <c:pt idx="8">
                  <c:v>277</c:v>
                </c:pt>
                <c:pt idx="9">
                  <c:v>355</c:v>
                </c:pt>
                <c:pt idx="10">
                  <c:v>461</c:v>
                </c:pt>
                <c:pt idx="11">
                  <c:v>606</c:v>
                </c:pt>
                <c:pt idx="12">
                  <c:v>671</c:v>
                </c:pt>
                <c:pt idx="13">
                  <c:v>740</c:v>
                </c:pt>
                <c:pt idx="14">
                  <c:v>1220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C6-437F-A6DA-A1C698625AEC}"/>
            </c:ext>
          </c:extLst>
        </c:ser>
        <c:dLbls/>
        <c:axId val="59282944"/>
        <c:axId val="59284480"/>
      </c:barChart>
      <c:catAx>
        <c:axId val="59282944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 lang="en-US"/>
            </a:pPr>
            <a:endParaRPr lang="vi-VN"/>
          </a:p>
        </c:txPr>
        <c:crossAx val="59284480"/>
        <c:crosses val="autoZero"/>
        <c:auto val="1"/>
        <c:lblAlgn val="ctr"/>
        <c:lblOffset val="100"/>
      </c:catAx>
      <c:valAx>
        <c:axId val="59284480"/>
        <c:scaling>
          <c:orientation val="minMax"/>
        </c:scaling>
        <c:delete val="1"/>
        <c:axPos val="b"/>
        <c:numFmt formatCode="General" sourceLinked="1"/>
        <c:tickLblPos val="nextTo"/>
        <c:crossAx val="59282944"/>
        <c:crosses val="autoZero"/>
        <c:crossBetween val="between"/>
      </c:valAx>
    </c:plotArea>
    <c:plotVisOnly val="1"/>
    <c:dispBlanksAs val="gap"/>
  </c:chart>
  <c:spPr>
    <a:noFill/>
    <a:ln>
      <a:noFill/>
    </a:ln>
  </c:spPr>
  <c:txPr>
    <a:bodyPr/>
    <a:lstStyle/>
    <a:p>
      <a:pPr>
        <a:defRPr sz="1600">
          <a:latin typeface="Times New Roman" pitchFamily="18" charset="0"/>
          <a:cs typeface="Times New Roman" pitchFamily="18" charset="0"/>
        </a:defRPr>
      </a:pPr>
      <a:endParaRPr lang="vi-VN"/>
    </a:p>
  </c:txPr>
  <c:externalData r:id="rId2"/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0.74939</cdr:x>
      <cdr:y>0.89814</cdr:y>
    </cdr:from>
    <cdr:to>
      <cdr:x>0.89768</cdr:x>
      <cdr:y>0.95526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40682" y="4064656"/>
          <a:ext cx="898524" cy="2585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dirty="0" err="1">
              <a:latin typeface="Times New Roman" pitchFamily="18" charset="0"/>
              <a:cs typeface="Times New Roman" pitchFamily="18" charset="0"/>
            </a:rPr>
            <a:t>Tổng</a:t>
          </a:r>
          <a:r>
            <a:rPr lang="en-US" sz="1100" b="1" dirty="0">
              <a:latin typeface="Times New Roman" pitchFamily="18" charset="0"/>
              <a:cs typeface="Times New Roman" pitchFamily="18" charset="0"/>
            </a:rPr>
            <a:t>: 5719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9573D-27A7-4536-92CF-22C1606CF04B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74DE5-AAE2-4531-9B41-CA1EBC02A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1761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CN4.0 với 4 nhóm lĩnh vực CN tiêu biểu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0285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63AE3-BDAC-401B-9893-D52608618810}" type="datetime1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63C2C-035A-40A8-A968-72AFED62D4E4}" type="datetime1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2FFDE-7F90-40D7-9599-262F2F1F95E0}" type="datetime1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AB77-4DAE-4E2E-8391-278A76498369}" type="datetime1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FD0C4-CD7A-4BFD-A452-EB348F14847F}" type="datetime1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84E01-13FB-420F-8806-B175CCDBE3A5}" type="datetime1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982B4-DD19-4550-925B-D5FC4CEB55E2}" type="datetime1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812F3-1279-42D0-9914-5B84714D00C3}" type="datetime1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01298-C02B-4051-99C4-50986211EABC}" type="datetime1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8EA86-A8E0-4FC2-91B3-253457ADAB3A}" type="datetime1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FFEBE-DBD5-4336-A538-A8FA5F1F750E}" type="datetime1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0FBA-9ACE-4F8F-9E41-31AF2158559D}" type="datetime1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696E2-65AB-4B78-95DF-CA4AA56443BE}" type="datetime1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4BF2A-D42C-4C46-91BA-BD43D00CFDA0}" type="datetime1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625CE-03E6-4D1E-B6BD-D49DAED5B352}" type="datetime1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C6DBD-E7C8-429F-8160-11E43FB0CB03}" type="datetime1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C38E5-8AF5-4B8C-B55E-0620AB04285D}" type="datetime1">
              <a:rPr lang="en-US" smtClean="0"/>
              <a:pPr/>
              <a:t>3/10/2018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NUL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vi-VN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 TẾ VIỆ</a:t>
            </a:r>
            <a:r>
              <a:rPr lang="vi-VN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 2017-2018: </a:t>
            </a:r>
            <a:br>
              <a:rPr lang="en-US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 THẾ VÀ TRIỂN VỌNG</a:t>
            </a:r>
            <a:endParaRPr lang="en-US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842163"/>
            <a:ext cx="8915399" cy="1454727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TRẦN ĐÌNH THIÊN</a:t>
            </a:r>
          </a:p>
          <a:p>
            <a:pPr algn="r"/>
            <a:r>
              <a:rPr lang="en-US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VIỆN KINH TẾ VIỆT NAM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2714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538" y="332510"/>
            <a:ext cx="9453073" cy="67567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 MẠI BÙNG DẬY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34698" t="24598" r="25467" b="30447"/>
          <a:stretch/>
        </p:blipFill>
        <p:spPr bwMode="auto">
          <a:xfrm>
            <a:off x="1711569" y="1152908"/>
            <a:ext cx="6365632" cy="50251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8229600" y="1152907"/>
            <a:ext cx="3751385" cy="5392879"/>
          </a:xfrm>
        </p:spPr>
        <p:txBody>
          <a:bodyPr>
            <a:no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Kỷ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420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USD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213,77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USD,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21,1%. </a:t>
            </a:r>
            <a:endParaRPr 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211,1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USD,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20,8% </a:t>
            </a:r>
            <a:endParaRPr 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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2,7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USD,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26,1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USD;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FDI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28,8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USD]. 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30582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2216" y="316524"/>
            <a:ext cx="9312396" cy="83638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 HẤP DẪN DU LỊCH TĂNG LÊN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8747" t="19961" r="24639" b="21365"/>
          <a:stretch/>
        </p:blipFill>
        <p:spPr>
          <a:xfrm>
            <a:off x="1184563" y="1336431"/>
            <a:ext cx="5870863" cy="527218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Content Placeholder 5" descr="http://cafefcdn.com/thumb_w/640/2017/photo-19-1514468145776.jpg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71"/>
          <a:stretch/>
        </p:blipFill>
        <p:spPr bwMode="auto">
          <a:xfrm>
            <a:off x="7191374" y="1336431"/>
            <a:ext cx="4871671" cy="52721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5296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855" y="322118"/>
            <a:ext cx="10567554" cy="58189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 TRƯỞNG 2017: 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THÁI 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56064" y="1174172"/>
            <a:ext cx="9715500" cy="5517573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 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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CN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du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nước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DN: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trói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KTTN: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nước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DNTN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tư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v.v.) 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GII 2017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VN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47/127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Competitive Index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55/137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KT,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 Business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68/190,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endParaRPr 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29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4677" y="269632"/>
            <a:ext cx="10329401" cy="111369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DỰNG “NHÀ NƯỚC KIẾN TẠO PHÁT TRIỂN, CHÍNH PHỦ HÀNH ĐỘNG, LIÊM CHÍNH”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4677" y="1582615"/>
            <a:ext cx="9839935" cy="500819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TP.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</a:p>
          <a:p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nợ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(6/2017)</a:t>
            </a:r>
          </a:p>
          <a:p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gỡ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trói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 (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v.v.).</a:t>
            </a:r>
          </a:p>
          <a:p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CPH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nước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Vinamilk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Sabeco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BSR, v.v.),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TTCK t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 trưởng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(VN-Index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1.000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3687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592925" y="389300"/>
            <a:ext cx="8911687" cy="977774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NHỮNG VẤN ĐỀ NỀN TẢNG</a:t>
            </a:r>
            <a:endParaRPr lang="vi-VN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1423555" y="1152908"/>
            <a:ext cx="10338954" cy="5403756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trưởng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thay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vẫn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Doanh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lệch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sang FDI.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Khu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vẫn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DN VN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tuyến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trục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cốt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lõi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tảng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Ngân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yếu</a:t>
            </a:r>
            <a:endParaRPr lang="en-US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phủ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cồng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kềnh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nặng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quyết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lương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biên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họp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trách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khuyến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khích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chậm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nỗ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ngành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thống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cấp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hàm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GS, PGS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dirty="0" smtClean="0">
                <a:solidFill>
                  <a:srgbClr val="002060"/>
                </a:solidFill>
              </a:rPr>
              <a:t>   </a:t>
            </a:r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1463" y="249382"/>
            <a:ext cx="9423149" cy="789709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TRẠNG DOANH NGHIỆP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073" y="1039091"/>
            <a:ext cx="10432472" cy="5579918"/>
          </a:xfrm>
        </p:spPr>
        <p:txBody>
          <a:bodyPr>
            <a:noAutofit/>
          </a:bodyPr>
          <a:lstStyle/>
          <a:p>
            <a:pPr marL="400050" indent="-285750"/>
            <a:r>
              <a:rPr lang="pl-PL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trạng của khu vực kinh tế trong nước vẫn yếu, hầu hết các 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l-PL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 hồi phục lại được mức trước khủng hoảng. 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TNDN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60-70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2015-2016 </a:t>
            </a:r>
          </a:p>
          <a:p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 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FDI, DNNN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NN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16%, 7%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5%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12%, 3%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4%.</a:t>
            </a:r>
          </a:p>
          <a:p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l-PL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ỷ </a:t>
            </a:r>
            <a:r>
              <a:rPr lang="pl-PL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 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l-PL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lập trong 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</a:t>
            </a:r>
            <a:r>
              <a:rPr lang="pl-PL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 biến, chế tạo không nhiều: 10 tháng </a:t>
            </a:r>
            <a:r>
              <a:rPr lang="pl-PL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pl-PL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2017, số 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l-PL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đăng kí thành lập mới trong 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</a:t>
            </a:r>
            <a:r>
              <a:rPr lang="pl-PL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 biến, chế tạo chỉ tăng 8,6% so với cùng kỳ năm trước, trong khi </a:t>
            </a:r>
            <a:r>
              <a:rPr lang="en-US" sz="2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 </a:t>
            </a:r>
            <a:r>
              <a:rPr lang="pl-PL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 </a:t>
            </a:r>
            <a:r>
              <a:rPr lang="pl-PL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BĐS </a:t>
            </a:r>
            <a:r>
              <a:rPr lang="pl-PL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 62,5%. 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8490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064" y="176646"/>
            <a:ext cx="10216139" cy="101831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 NHÀ NƯỚC: HIỆU QUẢ THẤP, LÃNG PHÍ NHIỀU NÊN “DƯ ĐỊA” </a:t>
            </a:r>
            <a:r>
              <a:rPr lang="en-US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 </a:t>
            </a:r>
            <a:r>
              <a:rPr lang="en-US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 CÒN LỚN</a:t>
            </a:r>
            <a:endParaRPr lang="en-US" sz="3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3945" y="1319645"/>
            <a:ext cx="10480964" cy="5392881"/>
          </a:xfrm>
        </p:spPr>
        <p:txBody>
          <a:bodyPr>
            <a:normAutofit/>
          </a:bodyPr>
          <a:lstStyle/>
          <a:p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DNNN: 139.000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so 2015. </a:t>
            </a:r>
            <a:endParaRPr lang="en-US" sz="2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đấm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 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TĐKT)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25%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TĐKT </a:t>
            </a:r>
            <a:r>
              <a:rPr lang="en-US" sz="26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</a:t>
            </a:r>
            <a:r>
              <a:rPr lang="en-US" sz="2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26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DNNN </a:t>
            </a:r>
            <a:r>
              <a:rPr lang="en-US" sz="2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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Tăng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hiệu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quả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sử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dụng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vốn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do DNNN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quản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lý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sử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dụng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chuyển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nguồn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lực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DNNN sang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cho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khu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vực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tư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nhân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sẽ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mang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lại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lợi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ích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t</a:t>
            </a:r>
            <a:r>
              <a:rPr lang="vi-VN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ăng trưởng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to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lớn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cho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nền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kinh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tế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cả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về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số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lượng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lẫn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tạo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động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lực</a:t>
            </a:r>
            <a:r>
              <a:rPr lang="en-US" sz="2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.</a:t>
            </a:r>
            <a:endParaRPr lang="en-US" sz="2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 cấu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DNNN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9252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764" y="187036"/>
            <a:ext cx="9862847" cy="105987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 </a:t>
            </a:r>
            <a:r>
              <a:rPr lang="en-US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HỊ TRƯỜNG</a:t>
            </a:r>
            <a:r>
              <a:rPr lang="en-US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HÓA: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QUẢ CPH DNNN GIAI ĐOẠN TCC (2011-2015)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9" y="1246909"/>
            <a:ext cx="4634345" cy="545522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CPH 508 DNNN = 96,5% KH -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tồi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</a:t>
            </a:r>
            <a:r>
              <a:rPr lang="en-US" sz="2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8% </a:t>
            </a:r>
            <a:r>
              <a:rPr lang="en-US" sz="2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 </a:t>
            </a:r>
            <a:r>
              <a:rPr lang="en-US" sz="2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 </a:t>
            </a:r>
            <a:r>
              <a:rPr lang="en-US" sz="2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600"/>
              </a:spcBef>
              <a:buNone/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 CPH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CPH </a:t>
            </a:r>
            <a:r>
              <a:rPr lang="en-US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30000"/>
              </a:lnSpc>
              <a:spcBef>
                <a:spcPts val="600"/>
              </a:spcBef>
              <a:buNone/>
            </a:pP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 CPH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DNNN,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30000"/>
              </a:lnSpc>
              <a:spcBef>
                <a:spcPts val="600"/>
              </a:spcBef>
              <a:buNone/>
            </a:pP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DNTN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 CPH.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08341" y="1246909"/>
            <a:ext cx="6707457" cy="535131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DNNN: 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CPH” -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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CPH </a:t>
            </a:r>
            <a:r>
              <a:rPr 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hị trường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nước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30368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965" t="16970" r="5738" b="96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051" t="30401" r="5568" b="8940"/>
          <a:stretch/>
        </p:blipFill>
        <p:spPr>
          <a:xfrm>
            <a:off x="0" y="1360967"/>
            <a:ext cx="12192000" cy="5497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437" t="17424" r="8064" b="72339"/>
          <a:stretch/>
        </p:blipFill>
        <p:spPr>
          <a:xfrm>
            <a:off x="1711842" y="0"/>
            <a:ext cx="10217888" cy="11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0488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982" y="176645"/>
            <a:ext cx="9883629" cy="872838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BỘ MÁY CỒNG KỀNH? </a:t>
            </a:r>
            <a:r>
              <a:rPr lang="en-US" sz="3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CHẾ “HỌP”, CẦN NHIỀU LÃNH ĐẠO ĐỂ ĐI HỌP</a:t>
            </a: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7447" y="1384544"/>
            <a:ext cx="10903658" cy="1613837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TP.HCM: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KHĐT: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GĐ,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2017,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2.000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T8/2017: 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GĐ, 3 PGĐ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ban,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1.500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2911072"/>
            <a:ext cx="11586411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hực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nan y”</a:t>
            </a:r>
          </a:p>
          <a:p>
            <a:pPr>
              <a:lnSpc>
                <a:spcPct val="11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Q.1, TPHCM: UBND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“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Họp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73968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29899"/>
            <a:ext cx="9675811" cy="6156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  <a:latin typeface="Calisto MT" panose="02040603050505030304" pitchFamily="18" charset="0"/>
              </a:rPr>
              <a:t>2017-2018: BƯỚC NGOẶT PHÁT TRIỂN?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1579" y="1226127"/>
            <a:ext cx="5390557" cy="5288973"/>
          </a:xfrm>
        </p:spPr>
        <p:txBody>
          <a:bodyPr/>
          <a:lstStyle/>
          <a:p>
            <a:pPr marL="0" lv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GIỚI</a:t>
            </a:r>
          </a:p>
          <a:p>
            <a:pPr lvl="0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Donald Trump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“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lvl="0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kỷ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CMCN 4.0: Robot - In 3D -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Fintech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Bitcoin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TNDN: 34%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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20%;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03076" y="1226127"/>
            <a:ext cx="5067251" cy="5288973"/>
          </a:xfrm>
        </p:spPr>
        <p:txBody>
          <a:bodyPr/>
          <a:lstStyle/>
          <a:p>
            <a:pPr marL="0" lvl="0" indent="0"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</a:p>
          <a:p>
            <a:pPr lvl="0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2017: t</a:t>
            </a:r>
            <a:r>
              <a:rPr lang="vi-VN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 trưởng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U23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APEC – CP-TPP</a:t>
            </a:r>
          </a:p>
          <a:p>
            <a:pPr lvl="0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“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lvl="0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GS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PGS.  </a:t>
            </a:r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45481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882" y="156118"/>
            <a:ext cx="9809017" cy="99679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CƠ YẾU DO THIẾU TƯ DUY T</a:t>
            </a:r>
            <a:r>
              <a:rPr lang="vi-VN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HỊ TRƯỜNG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GIẢI PHÁP ĐỘT PHÁ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039" y="1449659"/>
            <a:ext cx="11117766" cy="4919967"/>
          </a:xfrm>
        </p:spPr>
        <p:txBody>
          <a:bodyPr>
            <a:normAutofit lnSpcReduction="10000"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gỡ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nới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chi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đai</a:t>
            </a:r>
            <a:endParaRPr 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khích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”: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DNNN, “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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“chia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[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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nghẽn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TPHCM]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 lược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 trưởng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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KCN, KKT,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KTTĐ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tràn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đãi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“ta so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ta”,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]. 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khích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83009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185" y="339970"/>
            <a:ext cx="9734427" cy="81293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GÁNH NẶNG CHI PHÍ DOANH NGHIỆP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288" t="30940" r="20192" b="16581"/>
          <a:stretch/>
        </p:blipFill>
        <p:spPr>
          <a:xfrm>
            <a:off x="1770185" y="1288473"/>
            <a:ext cx="10105291" cy="52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757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3759" y="0"/>
            <a:ext cx="8503969" cy="1066800"/>
          </a:xfrm>
        </p:spPr>
        <p:txBody>
          <a:bodyPr>
            <a:normAutofit/>
          </a:bodyPr>
          <a:lstStyle/>
          <a:p>
            <a:pPr algn="just"/>
            <a:r>
              <a:rPr lang="en-US" sz="3088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088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88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088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88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88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88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088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88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088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88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88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88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3088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88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3088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088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88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88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088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88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88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88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088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88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088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88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88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88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088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88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endParaRPr lang="en-US" sz="3088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2749" y="1265103"/>
            <a:ext cx="8870562" cy="4677579"/>
          </a:xfrm>
          <a:prstGeom prst="rect">
            <a:avLst/>
          </a:prstGeom>
          <a:noFill/>
        </p:spPr>
        <p:txBody>
          <a:bodyPr wrap="square" lIns="87137" tIns="43569" rIns="87137" bIns="43569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88" dirty="0"/>
              <a:t>  </a:t>
            </a:r>
            <a:r>
              <a:rPr lang="en-US" sz="2294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9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94" b="1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29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94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29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94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29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94" b="1" dirty="0" err="1"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29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94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9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94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9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94" b="1" dirty="0" err="1"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29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94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294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94" b="1" dirty="0" err="1">
                <a:latin typeface="Times New Roman" pitchFamily="18" charset="0"/>
                <a:cs typeface="Times New Roman" pitchFamily="18" charset="0"/>
              </a:rPr>
              <a:t>ngành</a:t>
            </a:r>
            <a:endParaRPr lang="en-US" sz="2294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294" dirty="0">
              <a:latin typeface="Times New Roman" pitchFamily="18" charset="0"/>
              <a:cs typeface="Times New Roman" pitchFamily="18" charset="0"/>
            </a:endParaRPr>
          </a:p>
          <a:p>
            <a:endParaRPr lang="en-US" sz="2294" dirty="0">
              <a:latin typeface="Times New Roman" pitchFamily="18" charset="0"/>
              <a:cs typeface="Times New Roman" pitchFamily="18" charset="0"/>
            </a:endParaRPr>
          </a:p>
          <a:p>
            <a:endParaRPr lang="en-US" sz="2294" dirty="0">
              <a:latin typeface="Times New Roman" pitchFamily="18" charset="0"/>
              <a:cs typeface="Times New Roman" pitchFamily="18" charset="0"/>
            </a:endParaRPr>
          </a:p>
          <a:p>
            <a:endParaRPr lang="en-US" sz="2294" dirty="0">
              <a:latin typeface="Times New Roman" pitchFamily="18" charset="0"/>
              <a:cs typeface="Times New Roman" pitchFamily="18" charset="0"/>
            </a:endParaRPr>
          </a:p>
          <a:p>
            <a:endParaRPr lang="en-US" sz="2294" dirty="0">
              <a:latin typeface="Times New Roman" pitchFamily="18" charset="0"/>
              <a:cs typeface="Times New Roman" pitchFamily="18" charset="0"/>
            </a:endParaRPr>
          </a:p>
          <a:p>
            <a:endParaRPr lang="en-US" sz="2294" dirty="0">
              <a:latin typeface="Times New Roman" pitchFamily="18" charset="0"/>
              <a:cs typeface="Times New Roman" pitchFamily="18" charset="0"/>
            </a:endParaRPr>
          </a:p>
          <a:p>
            <a:endParaRPr lang="en-US" sz="2294" dirty="0">
              <a:latin typeface="Times New Roman" pitchFamily="18" charset="0"/>
              <a:cs typeface="Times New Roman" pitchFamily="18" charset="0"/>
            </a:endParaRPr>
          </a:p>
          <a:p>
            <a:endParaRPr lang="en-US" sz="2294" dirty="0">
              <a:latin typeface="Times New Roman" pitchFamily="18" charset="0"/>
              <a:cs typeface="Times New Roman" pitchFamily="18" charset="0"/>
            </a:endParaRPr>
          </a:p>
          <a:p>
            <a:endParaRPr lang="en-US" sz="2294" dirty="0">
              <a:latin typeface="Times New Roman" pitchFamily="18" charset="0"/>
              <a:cs typeface="Times New Roman" pitchFamily="18" charset="0"/>
            </a:endParaRPr>
          </a:p>
          <a:p>
            <a:endParaRPr lang="en-US" sz="2294" dirty="0">
              <a:latin typeface="Times New Roman" pitchFamily="18" charset="0"/>
              <a:cs typeface="Times New Roman" pitchFamily="18" charset="0"/>
            </a:endParaRPr>
          </a:p>
          <a:p>
            <a:endParaRPr lang="en-US" sz="2294" dirty="0">
              <a:latin typeface="Times New Roman" pitchFamily="18" charset="0"/>
              <a:cs typeface="Times New Roman" pitchFamily="18" charset="0"/>
            </a:endParaRPr>
          </a:p>
          <a:p>
            <a:endParaRPr lang="en-US" sz="2294" i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AA3B82A2-BB35-42B7-8EEA-BE56C5C259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999315695"/>
              </p:ext>
            </p:extLst>
          </p:nvPr>
        </p:nvGraphicFramePr>
        <p:xfrm>
          <a:off x="2192749" y="1746315"/>
          <a:ext cx="9272420" cy="4853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DDBCA-58E1-42FA-810E-92FDDBAE7C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940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283" y="301336"/>
            <a:ext cx="9769330" cy="94557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 ĐỀ MẤU CHỐT: VAI TRÒ CỦA KINH TẾ </a:t>
            </a:r>
            <a:b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 NHÂN TRONG NỀN KINH TẾ THỊ TRƯỜNG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745" y="1413164"/>
            <a:ext cx="11176000" cy="523701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KTTT,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KTTT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DNNN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 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FDI;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ii)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DNTN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KTTT (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[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tảng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[SME]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]. </a:t>
            </a:r>
            <a:endParaRPr lang="en-US" sz="2200" dirty="0">
              <a:solidFill>
                <a:srgbClr val="0E08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 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DNTN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2200" b="1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LỰC LƯỢNG. 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dẫm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chác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giàu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 lược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tảng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 </a:t>
            </a:r>
            <a:r>
              <a:rPr lang="vi-VN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FDI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DNNN]</a:t>
            </a:r>
            <a:r>
              <a:rPr lang="en-US" sz="2200" dirty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200" dirty="0" smtClean="0">
                <a:solidFill>
                  <a:srgbClr val="0E0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5010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263" y="289933"/>
            <a:ext cx="10537903" cy="64677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CẤU SỞ HỮU: MANH MÚN, YẾU KÉM, BẤT ĐỘNG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8283" y="1304693"/>
            <a:ext cx="5419493" cy="5296829"/>
          </a:xfrm>
        </p:spPr>
        <p:txBody>
          <a:bodyPr>
            <a:normAutofit lnSpcReduction="10000"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(2005-2015),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GDP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31% (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0,74%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2010-2015).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KTNN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0,65%;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DNTN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1%;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3%.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VN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DNTN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GDP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8%)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2005-2015.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Content Placeholder 5" descr="http://www.thesaigontimes.vn/Uploads/Articles/161122/de2e6_2_405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7346" y="1304693"/>
            <a:ext cx="5564459" cy="5196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7955" t="28637" r="6165" b="11970"/>
          <a:stretch/>
        </p:blipFill>
        <p:spPr>
          <a:xfrm>
            <a:off x="6367346" y="1039091"/>
            <a:ext cx="5564459" cy="546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5396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336" y="2058750"/>
            <a:ext cx="9585276" cy="146880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VÀ NHỮNG NĂM SAU: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CHỜ ĐỢI ĐIỀU GÌ? 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821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191" y="218209"/>
            <a:ext cx="9665421" cy="67540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VẤN ĐỀ DÀI HẠN: </a:t>
            </a:r>
            <a:r>
              <a:rPr lang="en-US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trỗi</a:t>
            </a:r>
            <a:r>
              <a:rPr lang="en-US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dậy</a:t>
            </a:r>
            <a:r>
              <a:rPr lang="en-US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TQ</a:t>
            </a:r>
            <a:endParaRPr lang="en-US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355" y="1152907"/>
            <a:ext cx="11076709" cy="4758315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Giấu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chờ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 sang “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Giấc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“Made in China 2025”: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vươn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endParaRPr 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khoanh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lvl="0" indent="0">
              <a:buNone/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“Song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TNDN: 34%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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20%;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NK.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 – CN </a:t>
            </a:r>
          </a:p>
          <a:p>
            <a:pPr marL="0" lvl="0" indent="0">
              <a:buNone/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lvl="0" indent="0">
              <a:buNone/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TPP?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“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 –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59595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447160" y="1373521"/>
            <a:ext cx="1479177" cy="4946597"/>
          </a:xfrm>
        </p:spPr>
        <p:txBody>
          <a:bodyPr>
            <a:normAutofit/>
          </a:bodyPr>
          <a:lstStyle/>
          <a:p>
            <a:r>
              <a:rPr lang="en-US" sz="2824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ÁP LỰC ĐUA TRANH – CẠNH TRANH</a:t>
            </a:r>
            <a:endParaRPr lang="vi-VN" sz="2824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 t="31350" b="8273"/>
          <a:stretch>
            <a:fillRect/>
          </a:stretch>
        </p:blipFill>
        <p:spPr>
          <a:xfrm>
            <a:off x="3080018" y="441833"/>
            <a:ext cx="8462042" cy="4245429"/>
          </a:xfrm>
          <a:prstGeom prst="rect">
            <a:avLst/>
          </a:prstGeom>
        </p:spPr>
      </p:pic>
      <p:sp>
        <p:nvSpPr>
          <p:cNvPr id="6" name="Hình Chữ nhật 5"/>
          <p:cNvSpPr/>
          <p:nvPr/>
        </p:nvSpPr>
        <p:spPr>
          <a:xfrm>
            <a:off x="1447160" y="4704069"/>
            <a:ext cx="10181344" cy="1857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SX robot CN,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giới</a:t>
            </a:r>
            <a:endParaRPr lang="vi-VN" sz="2294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tuệ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tạo</a:t>
            </a:r>
            <a:endParaRPr lang="vi-VN" sz="2294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2030,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40% GDP.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chi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phối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Alipay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294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2030: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xăng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chuyển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sang ô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94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294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294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5703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373" y="270164"/>
            <a:ext cx="10089572" cy="6650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CÁC VẤN ĐỀ DÀI HẠN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THỜI ĐẠI CMCN 4.0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373" y="1257300"/>
            <a:ext cx="9873239" cy="5257800"/>
          </a:xfrm>
        </p:spPr>
        <p:txBody>
          <a:bodyPr/>
          <a:lstStyle/>
          <a:p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đại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: </a:t>
            </a:r>
            <a:r>
              <a:rPr lang="en-US" dirty="0" err="1" smtClean="0"/>
              <a:t>Nguyên</a:t>
            </a:r>
            <a:r>
              <a:rPr lang="en-US" dirty="0" smtClean="0"/>
              <a:t> </a:t>
            </a:r>
            <a:r>
              <a:rPr lang="en-US" dirty="0" err="1" smtClean="0"/>
              <a:t>lý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triển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.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hội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thách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428" y="1257300"/>
            <a:ext cx="11783290" cy="481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8236" y="6047179"/>
            <a:ext cx="11532482" cy="8108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03733" tIns="51866" rIns="103733" bIns="51866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0"/>
              <a:buChar char="ü"/>
            </a:pPr>
            <a:r>
              <a:rPr lang="en-US" sz="2294" dirty="0" err="1">
                <a:solidFill>
                  <a:srgbClr val="FF0000"/>
                </a:solidFill>
              </a:rPr>
              <a:t>Sự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hội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tụ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các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khám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phá</a:t>
            </a:r>
            <a:r>
              <a:rPr lang="en-US" sz="2294" dirty="0">
                <a:solidFill>
                  <a:srgbClr val="FF0000"/>
                </a:solidFill>
              </a:rPr>
              <a:t> KH </a:t>
            </a:r>
            <a:r>
              <a:rPr lang="en-US" sz="2294" dirty="0" err="1">
                <a:solidFill>
                  <a:srgbClr val="FF0000"/>
                </a:solidFill>
              </a:rPr>
              <a:t>và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sáng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tạo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công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nghệ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đã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dẫn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đến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các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cuộc</a:t>
            </a:r>
            <a:r>
              <a:rPr lang="en-US" sz="2294" dirty="0">
                <a:solidFill>
                  <a:srgbClr val="FF0000"/>
                </a:solidFill>
              </a:rPr>
              <a:t> CMCN</a:t>
            </a:r>
          </a:p>
          <a:p>
            <a:pPr eaLnBrk="1" hangingPunct="1">
              <a:buFont typeface="Wingdings" charset="0"/>
              <a:buChar char="ü"/>
            </a:pPr>
            <a:r>
              <a:rPr lang="en-US" sz="2294" dirty="0" err="1">
                <a:solidFill>
                  <a:srgbClr val="FF0000"/>
                </a:solidFill>
              </a:rPr>
              <a:t>Các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nước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dẫn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đầu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các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cuộc</a:t>
            </a:r>
            <a:r>
              <a:rPr lang="en-US" sz="2294" dirty="0">
                <a:solidFill>
                  <a:srgbClr val="FF0000"/>
                </a:solidFill>
              </a:rPr>
              <a:t> CMCN </a:t>
            </a:r>
            <a:r>
              <a:rPr lang="en-US" sz="2294" dirty="0" err="1">
                <a:solidFill>
                  <a:srgbClr val="FF0000"/>
                </a:solidFill>
              </a:rPr>
              <a:t>phát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triển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vượt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bậc</a:t>
            </a:r>
            <a:r>
              <a:rPr lang="en-US" sz="2294" dirty="0">
                <a:solidFill>
                  <a:srgbClr val="FF0000"/>
                </a:solidFill>
              </a:rPr>
              <a:t> so </a:t>
            </a:r>
            <a:r>
              <a:rPr lang="en-US" sz="2294" dirty="0" err="1">
                <a:solidFill>
                  <a:srgbClr val="FF0000"/>
                </a:solidFill>
              </a:rPr>
              <a:t>với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 smtClean="0">
                <a:solidFill>
                  <a:srgbClr val="FF0000"/>
                </a:solidFill>
              </a:rPr>
              <a:t>những</a:t>
            </a:r>
            <a:r>
              <a:rPr lang="en-US" sz="2294" dirty="0" smtClean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nước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còn</a:t>
            </a:r>
            <a:r>
              <a:rPr lang="en-US" sz="2294" dirty="0">
                <a:solidFill>
                  <a:srgbClr val="FF0000"/>
                </a:solidFill>
              </a:rPr>
              <a:t> </a:t>
            </a:r>
            <a:r>
              <a:rPr lang="en-US" sz="2294" dirty="0" err="1">
                <a:solidFill>
                  <a:srgbClr val="FF0000"/>
                </a:solidFill>
              </a:rPr>
              <a:t>lại</a:t>
            </a:r>
            <a:r>
              <a:rPr lang="en-US" sz="2294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219396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505635" y="184517"/>
            <a:ext cx="8498541" cy="803275"/>
          </a:xfrm>
        </p:spPr>
        <p:txBody>
          <a:bodyPr>
            <a:noAutofit/>
          </a:bodyPr>
          <a:lstStyle/>
          <a:p>
            <a:r>
              <a:rPr lang="en-US" sz="353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CÁCH MẠNG CÔNG NGHIỆP-4.0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48235" y="1167974"/>
            <a:ext cx="11107271" cy="86908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247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Internet,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124" name="AutoShape 2" descr="Image result for Kỹ thuật số"/>
          <p:cNvSpPr>
            <a:spLocks noChangeAspect="1" noChangeArrowheads="1"/>
          </p:cNvSpPr>
          <p:nvPr/>
        </p:nvSpPr>
        <p:spPr bwMode="auto">
          <a:xfrm>
            <a:off x="640416" y="-144462"/>
            <a:ext cx="37651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733" tIns="51866" rIns="103733" bIns="51866"/>
          <a:lstStyle/>
          <a:p>
            <a:endParaRPr lang="en-US" sz="1588"/>
          </a:p>
        </p:txBody>
      </p:sp>
      <p:sp>
        <p:nvSpPr>
          <p:cNvPr id="5125" name="AutoShape 4" descr="Image result for Kỹ thuật số"/>
          <p:cNvSpPr>
            <a:spLocks noChangeAspect="1" noChangeArrowheads="1"/>
          </p:cNvSpPr>
          <p:nvPr/>
        </p:nvSpPr>
        <p:spPr bwMode="auto">
          <a:xfrm>
            <a:off x="640416" y="-144462"/>
            <a:ext cx="37651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733" tIns="51866" rIns="103733" bIns="51866"/>
          <a:lstStyle/>
          <a:p>
            <a:endParaRPr lang="en-US" sz="1588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48236" y="2057400"/>
            <a:ext cx="11295529" cy="48006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lIns="103733" tIns="51866" rIns="103733" bIns="51866">
            <a:normAutofit/>
          </a:bodyPr>
          <a:lstStyle/>
          <a:p>
            <a:pPr marL="389021" indent="-389021" algn="just" eaLnBrk="0" hangingPunct="0">
              <a:spcBef>
                <a:spcPct val="20000"/>
              </a:spcBef>
              <a:defRPr/>
            </a:pPr>
            <a:r>
              <a:rPr lang="en-US" sz="3618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735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7" name="Picture 6" descr="Image result for Kỹ thuật s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494" y="2408238"/>
            <a:ext cx="2823882" cy="250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0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0144" y="2408238"/>
            <a:ext cx="3092824" cy="252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5731" y="2382838"/>
            <a:ext cx="2558464" cy="253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4" descr="Image result for n&amp;abreve;ng lượng tái t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14012" y="2417763"/>
            <a:ext cx="2541494" cy="242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TextBox 15"/>
          <p:cNvSpPr txBox="1">
            <a:spLocks noChangeArrowheads="1"/>
          </p:cNvSpPr>
          <p:nvPr/>
        </p:nvSpPr>
        <p:spPr bwMode="auto">
          <a:xfrm>
            <a:off x="448235" y="5223222"/>
            <a:ext cx="2723990" cy="14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733" tIns="51866" rIns="103733" bIns="51866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 algn="just" eaLnBrk="1" hangingPunct="1"/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Lĩnh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vực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kỹ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thuật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số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: AI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en-US" sz="2118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IoT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en-US" sz="2118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Lưu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trữ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và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xử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lý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Dữ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liệu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lớn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132" name="TextBox 16"/>
          <p:cNvSpPr txBox="1">
            <a:spLocks noChangeArrowheads="1"/>
          </p:cNvSpPr>
          <p:nvPr/>
        </p:nvSpPr>
        <p:spPr bwMode="auto">
          <a:xfrm>
            <a:off x="3320145" y="5211696"/>
            <a:ext cx="2983324" cy="14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733" tIns="51866" rIns="103733" bIns="51866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 algn="just" eaLnBrk="1" hangingPunct="1"/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Lĩnh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vực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Vật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lý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: 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 3D, </a:t>
            </a:r>
            <a:r>
              <a:rPr lang="en-US" sz="2118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Vật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liệu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mới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Robot </a:t>
            </a:r>
            <a:r>
              <a:rPr lang="en-US" sz="2118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cao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cấp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en-US" sz="2118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xe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tự</a:t>
            </a:r>
            <a:r>
              <a:rPr lang="en-US" sz="2118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lái</a:t>
            </a:r>
            <a:r>
              <a:rPr lang="en-US" sz="194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133" name="TextBox 17"/>
          <p:cNvSpPr txBox="1">
            <a:spLocks noChangeArrowheads="1"/>
          </p:cNvSpPr>
          <p:nvPr/>
        </p:nvSpPr>
        <p:spPr bwMode="auto">
          <a:xfrm>
            <a:off x="6218945" y="5350009"/>
            <a:ext cx="2499230" cy="108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733" tIns="51866" rIns="103733" bIns="51866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 algn="just" eaLnBrk="1" hangingPunct="1"/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Lĩnh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vực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công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nghệ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sinh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học</a:t>
            </a:r>
            <a:endParaRPr lang="en-US" sz="2118" dirty="0">
              <a:solidFill>
                <a:srgbClr val="FFFF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134" name="TextBox 18"/>
          <p:cNvSpPr txBox="1">
            <a:spLocks noChangeArrowheads="1"/>
          </p:cNvSpPr>
          <p:nvPr/>
        </p:nvSpPr>
        <p:spPr bwMode="auto">
          <a:xfrm>
            <a:off x="9100457" y="5227064"/>
            <a:ext cx="2178423" cy="108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733" tIns="51866" rIns="103733" bIns="51866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lvl="1" algn="just" eaLnBrk="1" hangingPunct="1"/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Lĩnh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vực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năng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lượng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tái</a:t>
            </a:r>
            <a:r>
              <a:rPr lang="en-US" sz="2118" b="1" dirty="0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118" b="1" dirty="0" err="1">
                <a:solidFill>
                  <a:srgbClr val="FFFF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tạo</a:t>
            </a:r>
            <a:endParaRPr lang="en-US" sz="2118" dirty="0">
              <a:solidFill>
                <a:srgbClr val="FFFF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90271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29212" y="344032"/>
            <a:ext cx="5830432" cy="102304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“KỲ TÍCH 2017” VÀ TRẠNG THÁI “SAY SƯA”</a:t>
            </a:r>
            <a:endParaRPr lang="vi-VN" b="1" dirty="0">
              <a:solidFill>
                <a:srgbClr val="C00000"/>
              </a:solidFill>
            </a:endParaRPr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Nơi giữ chỗ cho Nội dung 4"/>
          <p:cNvPicPr>
            <a:picLocks noGrp="1"/>
          </p:cNvPicPr>
          <p:nvPr>
            <p:ph idx="1"/>
          </p:nvPr>
        </p:nvPicPr>
        <p:blipFill>
          <a:blip r:embed="rId2"/>
          <a:srcRect l="5510" t="28504" r="38159" b="22614"/>
          <a:stretch>
            <a:fillRect/>
          </a:stretch>
        </p:blipFill>
        <p:spPr bwMode="auto">
          <a:xfrm>
            <a:off x="7451003" y="4753069"/>
            <a:ext cx="474099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̉nh 5"/>
          <p:cNvPicPr/>
          <p:nvPr/>
        </p:nvPicPr>
        <p:blipFill>
          <a:blip r:embed="rId3"/>
          <a:srcRect l="21175" r="40976" b="75586"/>
          <a:stretch>
            <a:fillRect/>
          </a:stretch>
        </p:blipFill>
        <p:spPr bwMode="auto">
          <a:xfrm>
            <a:off x="757280" y="1568896"/>
            <a:ext cx="2773571" cy="78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̉nh 6"/>
          <p:cNvPicPr/>
          <p:nvPr/>
        </p:nvPicPr>
        <p:blipFill>
          <a:blip r:embed="rId3"/>
          <a:srcRect l="21175" t="58339" r="40976" b="21415"/>
          <a:stretch>
            <a:fillRect/>
          </a:stretch>
        </p:blipFill>
        <p:spPr bwMode="auto">
          <a:xfrm>
            <a:off x="757280" y="2333191"/>
            <a:ext cx="2791678" cy="65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̉nh 7"/>
          <p:cNvPicPr/>
          <p:nvPr/>
        </p:nvPicPr>
        <p:blipFill>
          <a:blip r:embed="rId4"/>
          <a:srcRect l="11728" t="12255" r="37360" b="57509"/>
          <a:stretch>
            <a:fillRect/>
          </a:stretch>
        </p:blipFill>
        <p:spPr bwMode="auto">
          <a:xfrm>
            <a:off x="1176950" y="2987644"/>
            <a:ext cx="4843604" cy="170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̉nh 8"/>
          <p:cNvPicPr/>
          <p:nvPr/>
        </p:nvPicPr>
        <p:blipFill>
          <a:blip r:embed="rId5"/>
          <a:srcRect l="9705" t="11987" r="50241" b="76824"/>
          <a:stretch>
            <a:fillRect/>
          </a:stretch>
        </p:blipFill>
        <p:spPr bwMode="auto">
          <a:xfrm>
            <a:off x="3784349" y="1593410"/>
            <a:ext cx="3431263" cy="62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̉nh 9"/>
          <p:cNvPicPr/>
          <p:nvPr/>
        </p:nvPicPr>
        <p:blipFill>
          <a:blip r:embed="rId5"/>
          <a:srcRect l="9705" t="51547" r="50241" b="29405"/>
          <a:stretch>
            <a:fillRect/>
          </a:stretch>
        </p:blipFill>
        <p:spPr bwMode="auto">
          <a:xfrm>
            <a:off x="3811509" y="2144279"/>
            <a:ext cx="3404103" cy="825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̉nh 10"/>
          <p:cNvPicPr/>
          <p:nvPr/>
        </p:nvPicPr>
        <p:blipFill>
          <a:blip r:embed="rId6"/>
          <a:srcRect l="10305" t="12123" r="40406" b="54837"/>
          <a:stretch>
            <a:fillRect/>
          </a:stretch>
        </p:blipFill>
        <p:spPr bwMode="auto">
          <a:xfrm>
            <a:off x="1991762" y="4807389"/>
            <a:ext cx="4952246" cy="184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̉nh 11"/>
          <p:cNvPicPr/>
          <p:nvPr/>
        </p:nvPicPr>
        <p:blipFill rotWithShape="1">
          <a:blip r:embed="rId7"/>
          <a:srcRect l="9856" t="12384" r="67507" b="73899"/>
          <a:stretch/>
        </p:blipFill>
        <p:spPr bwMode="auto">
          <a:xfrm>
            <a:off x="7366639" y="1724128"/>
            <a:ext cx="3086615" cy="6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Ảnh 12"/>
          <p:cNvPicPr/>
          <p:nvPr/>
        </p:nvPicPr>
        <p:blipFill rotWithShape="1">
          <a:blip r:embed="rId7"/>
          <a:srcRect l="9855" t="59392" r="64265" b="35243"/>
          <a:stretch/>
        </p:blipFill>
        <p:spPr bwMode="auto">
          <a:xfrm>
            <a:off x="7464882" y="2402957"/>
            <a:ext cx="2988372" cy="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 l="6980" t="26931" r="37104" b="45874"/>
          <a:stretch>
            <a:fillRect/>
          </a:stretch>
        </p:blipFill>
        <p:spPr bwMode="auto">
          <a:xfrm>
            <a:off x="6500388" y="2969536"/>
            <a:ext cx="5549774" cy="157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/>
          <p:cNvPicPr/>
          <p:nvPr/>
        </p:nvPicPr>
        <p:blipFill rotWithShape="1">
          <a:blip r:embed="rId9"/>
          <a:srcRect l="11700" t="37606" r="33974" b="45300"/>
          <a:stretch/>
        </p:blipFill>
        <p:spPr bwMode="auto">
          <a:xfrm>
            <a:off x="7977277" y="896113"/>
            <a:ext cx="3930705" cy="7615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9"/>
          <a:srcRect l="11700" t="10256" r="33974" b="78918"/>
          <a:stretch/>
        </p:blipFill>
        <p:spPr bwMode="auto">
          <a:xfrm>
            <a:off x="7977277" y="183114"/>
            <a:ext cx="3930705" cy="7200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54522" y="259337"/>
            <a:ext cx="4562395" cy="1440755"/>
          </a:xfrm>
        </p:spPr>
        <p:txBody>
          <a:bodyPr>
            <a:noAutofit/>
          </a:bodyPr>
          <a:lstStyle/>
          <a:p>
            <a:r>
              <a:rPr lang="en-US" sz="2824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CMCN 4.0 - TÍNH VÔ TẬN CỦA CƠ HỘI VÀ THÁCH THỨC?</a:t>
            </a:r>
            <a:endParaRPr lang="vi-VN" sz="2824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6306320" y="446089"/>
            <a:ext cx="5283764" cy="610455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572"/>
              </a:spcBef>
              <a:buFont typeface="Wingdings 3"/>
              <a:buChar char="Æ"/>
            </a:pP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Năng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lực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mới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nhu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cầu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mới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phương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thức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mới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gắn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với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năng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lực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sáng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tạo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vô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tận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của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trí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não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–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không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phải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năng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lực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cơ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bắp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-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của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con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người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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mở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ra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không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gian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phát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triển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vô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tận</a:t>
            </a:r>
            <a:endParaRPr lang="en-US" sz="247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0" indent="0">
              <a:lnSpc>
                <a:spcPct val="120000"/>
              </a:lnSpc>
              <a:spcBef>
                <a:spcPts val="572"/>
              </a:spcBef>
              <a:buFont typeface="Wingdings 3"/>
              <a:buChar char="Æ"/>
            </a:pP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Làm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thay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đổi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căn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bản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cách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con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người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sống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làm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việc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và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quan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hệ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với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nhau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.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Một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hệ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phát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triển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với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logic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mới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– </a:t>
            </a:r>
            <a:r>
              <a:rPr lang="en-US" sz="2471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khác</a:t>
            </a:r>
            <a:endParaRPr lang="en-US" sz="2471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0" indent="0">
              <a:lnSpc>
                <a:spcPct val="120000"/>
              </a:lnSpc>
              <a:spcBef>
                <a:spcPts val="572"/>
              </a:spcBef>
              <a:buFont typeface="Wingdings 3"/>
              <a:buChar char="Æ"/>
            </a:pP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Cơ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hội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là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vô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tận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, </a:t>
            </a: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năng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lực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cá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thể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là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hữu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hạn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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thách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thức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lớn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chưa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từng</a:t>
            </a:r>
            <a:r>
              <a:rPr lang="en-US" sz="2471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2471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 panose="05040102010807070707" pitchFamily="18" charset="2"/>
              </a:rPr>
              <a:t>thấy</a:t>
            </a:r>
            <a:endParaRPr lang="en-US" sz="2471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dirty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120589" y="1892194"/>
            <a:ext cx="4973940" cy="3995698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5" name="Nơi giữ chỗ cho Nội dung 5" descr="Nhìn biểu đồ này sẽ thấy, con đường &quot;thoát Trung&quot; của Việt Nam còn lắm gian nan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2169" y="1892194"/>
            <a:ext cx="4975412" cy="399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5603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137" y="258985"/>
            <a:ext cx="9384866" cy="5287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NHỮNG BIẾN CỐ VÀ XU HƯỚNG LỚN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8983" y="1039091"/>
            <a:ext cx="6816436" cy="2763983"/>
          </a:xfrm>
        </p:spPr>
        <p:txBody>
          <a:bodyPr>
            <a:normAutofit fontScale="92500"/>
          </a:bodyPr>
          <a:lstStyle/>
          <a:p>
            <a:r>
              <a:rPr lang="en-US" sz="2200" dirty="0" smtClean="0">
                <a:solidFill>
                  <a:srgbClr val="002060"/>
                </a:solidFill>
              </a:rPr>
              <a:t>AC-TPP: </a:t>
            </a:r>
            <a:r>
              <a:rPr lang="en-US" sz="2200" dirty="0" err="1" smtClean="0">
                <a:solidFill>
                  <a:srgbClr val="002060"/>
                </a:solidFill>
              </a:rPr>
              <a:t>đích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đến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trung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gian</a:t>
            </a:r>
            <a:r>
              <a:rPr lang="en-US" sz="2200" dirty="0" smtClean="0">
                <a:solidFill>
                  <a:srgbClr val="002060"/>
                </a:solidFill>
              </a:rPr>
              <a:t>: </a:t>
            </a:r>
            <a:r>
              <a:rPr lang="en-US" sz="2200" dirty="0" err="1" smtClean="0">
                <a:solidFill>
                  <a:srgbClr val="002060"/>
                </a:solidFill>
              </a:rPr>
              <a:t>thành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công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ko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có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Mỹ</a:t>
            </a:r>
            <a:endParaRPr lang="en-US" sz="2200" dirty="0" smtClean="0">
              <a:solidFill>
                <a:srgbClr val="002060"/>
              </a:solidFill>
            </a:endParaRPr>
          </a:p>
          <a:p>
            <a:r>
              <a:rPr lang="en-US" sz="2200" dirty="0" smtClean="0">
                <a:solidFill>
                  <a:srgbClr val="002060"/>
                </a:solidFill>
              </a:rPr>
              <a:t>EVFTA: </a:t>
            </a:r>
            <a:r>
              <a:rPr lang="en-US" sz="2200" dirty="0" err="1" smtClean="0">
                <a:solidFill>
                  <a:srgbClr val="002060"/>
                </a:solidFill>
              </a:rPr>
              <a:t>sẽ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vượt</a:t>
            </a:r>
            <a:r>
              <a:rPr lang="en-US" sz="2200" dirty="0" smtClean="0">
                <a:solidFill>
                  <a:srgbClr val="002060"/>
                </a:solidFill>
              </a:rPr>
              <a:t> qua </a:t>
            </a:r>
            <a:r>
              <a:rPr lang="en-US" sz="2200" dirty="0" err="1" smtClean="0">
                <a:solidFill>
                  <a:srgbClr val="002060"/>
                </a:solidFill>
              </a:rPr>
              <a:t>sự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cố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ngoại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giao</a:t>
            </a:r>
            <a:r>
              <a:rPr lang="en-US" sz="2200" dirty="0" smtClean="0">
                <a:solidFill>
                  <a:srgbClr val="002060"/>
                </a:solidFill>
              </a:rPr>
              <a:t> (</a:t>
            </a:r>
            <a:r>
              <a:rPr lang="en-US" sz="2200" dirty="0" err="1" smtClean="0">
                <a:solidFill>
                  <a:srgbClr val="002060"/>
                </a:solidFill>
              </a:rPr>
              <a:t>Đức</a:t>
            </a:r>
            <a:r>
              <a:rPr lang="en-US" sz="2200" dirty="0" smtClean="0">
                <a:solidFill>
                  <a:srgbClr val="002060"/>
                </a:solidFill>
              </a:rPr>
              <a:t>) </a:t>
            </a:r>
            <a:endParaRPr lang="en-US" sz="22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02060"/>
                </a:solidFill>
                <a:sym typeface="Wingdings 3" panose="05040102010807070707" pitchFamily="18" charset="2"/>
              </a:rPr>
              <a:t> </a:t>
            </a:r>
            <a:r>
              <a:rPr lang="en-US" sz="2200" dirty="0" err="1" smtClean="0">
                <a:solidFill>
                  <a:srgbClr val="002060"/>
                </a:solidFill>
              </a:rPr>
              <a:t>sức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mạnh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của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xu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thế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hội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nhập</a:t>
            </a:r>
            <a:r>
              <a:rPr lang="en-US" sz="2200" dirty="0">
                <a:solidFill>
                  <a:srgbClr val="002060"/>
                </a:solidFill>
              </a:rPr>
              <a:t>. </a:t>
            </a:r>
            <a:endParaRPr lang="en-US" sz="2200" dirty="0" smtClean="0">
              <a:solidFill>
                <a:srgbClr val="002060"/>
              </a:solidFill>
            </a:endParaRPr>
          </a:p>
          <a:p>
            <a:r>
              <a:rPr lang="en-US" sz="2200" dirty="0" smtClean="0">
                <a:solidFill>
                  <a:srgbClr val="002060"/>
                </a:solidFill>
              </a:rPr>
              <a:t>AI </a:t>
            </a:r>
            <a:r>
              <a:rPr lang="en-US" sz="2200" dirty="0" err="1" smtClean="0">
                <a:solidFill>
                  <a:srgbClr val="002060"/>
                </a:solidFill>
              </a:rPr>
              <a:t>trỗi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dậy</a:t>
            </a:r>
            <a:r>
              <a:rPr lang="en-US" sz="2200" dirty="0" smtClean="0">
                <a:solidFill>
                  <a:srgbClr val="002060"/>
                </a:solidFill>
              </a:rPr>
              <a:t>, </a:t>
            </a:r>
            <a:r>
              <a:rPr lang="en-US" sz="2200" dirty="0" err="1" smtClean="0">
                <a:solidFill>
                  <a:srgbClr val="002060"/>
                </a:solidFill>
              </a:rPr>
              <a:t>vượt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trội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trí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tuệ</a:t>
            </a:r>
            <a:r>
              <a:rPr lang="en-US" sz="2200" dirty="0" smtClean="0">
                <a:solidFill>
                  <a:srgbClr val="002060"/>
                </a:solidFill>
              </a:rPr>
              <a:t> con </a:t>
            </a:r>
            <a:r>
              <a:rPr lang="en-US" sz="2200" dirty="0" err="1" smtClean="0">
                <a:solidFill>
                  <a:srgbClr val="002060"/>
                </a:solidFill>
              </a:rPr>
              <a:t>người</a:t>
            </a:r>
            <a:r>
              <a:rPr lang="en-US" sz="2200" dirty="0" smtClean="0">
                <a:solidFill>
                  <a:srgbClr val="002060"/>
                </a:solidFill>
              </a:rPr>
              <a:t>: </a:t>
            </a:r>
            <a:r>
              <a:rPr lang="en-US" sz="2200" dirty="0" err="1" smtClean="0">
                <a:solidFill>
                  <a:srgbClr val="002060"/>
                </a:solidFill>
              </a:rPr>
              <a:t>đánh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thắng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vô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địch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cờ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tướng</a:t>
            </a:r>
            <a:r>
              <a:rPr lang="en-US" sz="2200" dirty="0" smtClean="0">
                <a:solidFill>
                  <a:srgbClr val="002060"/>
                </a:solidFill>
              </a:rPr>
              <a:t>, </a:t>
            </a:r>
            <a:r>
              <a:rPr lang="en-US" sz="2200" dirty="0" err="1" smtClean="0">
                <a:solidFill>
                  <a:srgbClr val="002060"/>
                </a:solidFill>
              </a:rPr>
              <a:t>cờ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vây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và</a:t>
            </a:r>
            <a:r>
              <a:rPr lang="en-US" sz="2200" dirty="0" smtClean="0">
                <a:solidFill>
                  <a:srgbClr val="002060"/>
                </a:solidFill>
              </a:rPr>
              <a:t> poker</a:t>
            </a:r>
          </a:p>
          <a:p>
            <a:r>
              <a:rPr lang="en-US" sz="2200" dirty="0" err="1" smtClean="0">
                <a:solidFill>
                  <a:srgbClr val="002060"/>
                </a:solidFill>
              </a:rPr>
              <a:t>Sức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mạnh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tiền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ảo</a:t>
            </a:r>
            <a:r>
              <a:rPr lang="en-US" sz="2200" dirty="0" smtClean="0">
                <a:solidFill>
                  <a:srgbClr val="002060"/>
                </a:solidFill>
              </a:rPr>
              <a:t> (Bitcoin) </a:t>
            </a:r>
            <a:r>
              <a:rPr lang="en-US" sz="2200" dirty="0" err="1" smtClean="0">
                <a:solidFill>
                  <a:srgbClr val="002060"/>
                </a:solidFill>
              </a:rPr>
              <a:t>và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các</a:t>
            </a:r>
            <a:r>
              <a:rPr lang="en-US" sz="2200" dirty="0" smtClean="0">
                <a:solidFill>
                  <a:srgbClr val="002060"/>
                </a:solidFill>
              </a:rPr>
              <a:t> “</a:t>
            </a:r>
            <a:r>
              <a:rPr lang="en-US" sz="2200" dirty="0" err="1" smtClean="0">
                <a:solidFill>
                  <a:srgbClr val="002060"/>
                </a:solidFill>
              </a:rPr>
              <a:t>chuồng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trâu</a:t>
            </a:r>
            <a:r>
              <a:rPr lang="en-US" sz="2200" dirty="0" smtClean="0">
                <a:solidFill>
                  <a:srgbClr val="002060"/>
                </a:solidFill>
              </a:rPr>
              <a:t>” </a:t>
            </a:r>
            <a:r>
              <a:rPr lang="en-US" sz="2200" dirty="0" err="1" smtClean="0">
                <a:solidFill>
                  <a:srgbClr val="002060"/>
                </a:solidFill>
              </a:rPr>
              <a:t>đời</a:t>
            </a:r>
            <a:r>
              <a:rPr lang="en-US" sz="2200" dirty="0" smtClean="0">
                <a:solidFill>
                  <a:srgbClr val="002060"/>
                </a:solidFill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</a:rPr>
              <a:t>mới</a:t>
            </a:r>
            <a:endParaRPr lang="en-US" sz="22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04728" y="1039091"/>
            <a:ext cx="4267200" cy="5559135"/>
          </a:xfrm>
        </p:spPr>
        <p:txBody>
          <a:bodyPr>
            <a:normAutofit fontScale="92500"/>
          </a:bodyPr>
          <a:lstStyle/>
          <a:p>
            <a:r>
              <a:rPr lang="en-US" sz="2600" b="1" dirty="0" smtClean="0">
                <a:solidFill>
                  <a:srgbClr val="002060"/>
                </a:solidFill>
              </a:rPr>
              <a:t>E-Commerce: </a:t>
            </a:r>
            <a:r>
              <a:rPr lang="en-US" sz="2600" b="1" dirty="0" err="1" smtClean="0">
                <a:solidFill>
                  <a:srgbClr val="002060"/>
                </a:solidFill>
              </a:rPr>
              <a:t>tích</a:t>
            </a:r>
            <a:r>
              <a:rPr lang="en-US" sz="2600" b="1" dirty="0" smtClean="0">
                <a:solidFill>
                  <a:srgbClr val="002060"/>
                </a:solidFill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</a:rPr>
              <a:t>hợp</a:t>
            </a:r>
            <a:r>
              <a:rPr lang="en-US" sz="2600" b="1" dirty="0" smtClean="0">
                <a:solidFill>
                  <a:srgbClr val="002060"/>
                </a:solidFill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</a:rPr>
              <a:t>hệ</a:t>
            </a:r>
            <a:r>
              <a:rPr lang="en-US" sz="2600" b="1" dirty="0" smtClean="0">
                <a:solidFill>
                  <a:srgbClr val="002060"/>
                </a:solidFill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</a:rPr>
              <a:t>thống</a:t>
            </a:r>
            <a:r>
              <a:rPr lang="en-US" sz="2600" b="1" dirty="0" smtClean="0">
                <a:solidFill>
                  <a:srgbClr val="002060"/>
                </a:solidFill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</a:rPr>
              <a:t>thanh</a:t>
            </a:r>
            <a:r>
              <a:rPr lang="en-US" sz="2600" b="1" dirty="0" smtClean="0">
                <a:solidFill>
                  <a:srgbClr val="002060"/>
                </a:solidFill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</a:rPr>
              <a:t>toán</a:t>
            </a:r>
            <a:r>
              <a:rPr lang="en-US" sz="2600" b="1" dirty="0" smtClean="0">
                <a:solidFill>
                  <a:srgbClr val="002060"/>
                </a:solidFill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</a:rPr>
              <a:t>mới</a:t>
            </a:r>
            <a:r>
              <a:rPr lang="en-US" sz="2600" b="1" dirty="0" smtClean="0">
                <a:solidFill>
                  <a:srgbClr val="002060"/>
                </a:solidFill>
              </a:rPr>
              <a:t>. 7 </a:t>
            </a:r>
            <a:r>
              <a:rPr lang="en-US" sz="2600" b="1" dirty="0" err="1" smtClean="0">
                <a:solidFill>
                  <a:srgbClr val="002060"/>
                </a:solidFill>
              </a:rPr>
              <a:t>xu</a:t>
            </a:r>
            <a:r>
              <a:rPr lang="en-US" sz="2600" b="1" dirty="0" smtClean="0">
                <a:solidFill>
                  <a:srgbClr val="002060"/>
                </a:solidFill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</a:rPr>
              <a:t>hướng</a:t>
            </a:r>
            <a:r>
              <a:rPr lang="en-US" sz="2600" b="1" dirty="0" smtClean="0">
                <a:solidFill>
                  <a:srgbClr val="002060"/>
                </a:solidFill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</a:rPr>
              <a:t>mới</a:t>
            </a:r>
            <a:endParaRPr lang="en-US" sz="26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1. </a:t>
            </a:r>
            <a:r>
              <a:rPr lang="en-US" b="1" dirty="0" smtClean="0">
                <a:solidFill>
                  <a:srgbClr val="002060"/>
                </a:solidFill>
              </a:rPr>
              <a:t>ĐNÁ </a:t>
            </a:r>
            <a:r>
              <a:rPr lang="en-US" b="1" dirty="0" err="1">
                <a:solidFill>
                  <a:srgbClr val="002060"/>
                </a:solidFill>
              </a:rPr>
              <a:t>sẽ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chiến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trường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của</a:t>
            </a:r>
            <a:r>
              <a:rPr lang="en-US" b="1" dirty="0">
                <a:solidFill>
                  <a:srgbClr val="002060"/>
                </a:solidFill>
              </a:rPr>
              <a:t> Alibaba </a:t>
            </a:r>
            <a:r>
              <a:rPr lang="en-US" b="1" dirty="0" err="1">
                <a:solidFill>
                  <a:srgbClr val="002060"/>
                </a:solidFill>
              </a:rPr>
              <a:t>và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Tencent</a:t>
            </a: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2. Amazon </a:t>
            </a:r>
            <a:r>
              <a:rPr lang="en-US" b="1" dirty="0" err="1">
                <a:solidFill>
                  <a:srgbClr val="002060"/>
                </a:solidFill>
              </a:rPr>
              <a:t>sẽ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thâu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tóm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một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công</a:t>
            </a:r>
            <a:r>
              <a:rPr lang="en-US" b="1" dirty="0">
                <a:solidFill>
                  <a:srgbClr val="002060"/>
                </a:solidFill>
              </a:rPr>
              <a:t> ty </a:t>
            </a:r>
            <a:r>
              <a:rPr lang="en-US" b="1" dirty="0" err="1">
                <a:solidFill>
                  <a:srgbClr val="002060"/>
                </a:solidFill>
              </a:rPr>
              <a:t>để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đẩy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nhanh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hiện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diện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tại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ĐNÁ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3. </a:t>
            </a:r>
            <a:r>
              <a:rPr lang="en-US" b="1" dirty="0" err="1">
                <a:solidFill>
                  <a:srgbClr val="002060"/>
                </a:solidFill>
              </a:rPr>
              <a:t>Mở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thêm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cửa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hàng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truyền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thống</a:t>
            </a: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4. </a:t>
            </a:r>
            <a:r>
              <a:rPr lang="en-US" b="1" dirty="0" err="1">
                <a:solidFill>
                  <a:srgbClr val="002060"/>
                </a:solidFill>
              </a:rPr>
              <a:t>Các</a:t>
            </a:r>
            <a:r>
              <a:rPr lang="en-US" b="1" dirty="0">
                <a:solidFill>
                  <a:srgbClr val="002060"/>
                </a:solidFill>
              </a:rPr>
              <a:t> startup </a:t>
            </a:r>
            <a:r>
              <a:rPr lang="en-US" b="1" dirty="0" smtClean="0">
                <a:solidFill>
                  <a:srgbClr val="002060"/>
                </a:solidFill>
              </a:rPr>
              <a:t>E-Com </a:t>
            </a:r>
            <a:r>
              <a:rPr lang="en-US" b="1" dirty="0" err="1">
                <a:solidFill>
                  <a:srgbClr val="002060"/>
                </a:solidFill>
              </a:rPr>
              <a:t>mới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dùng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ICO </a:t>
            </a:r>
            <a:r>
              <a:rPr lang="en-US" b="1" dirty="0" smtClean="0">
                <a:solidFill>
                  <a:srgbClr val="002060"/>
                </a:solidFill>
              </a:rPr>
              <a:t>(</a:t>
            </a:r>
            <a:r>
              <a:rPr lang="en-US" b="1" dirty="0" err="1" smtClean="0">
                <a:solidFill>
                  <a:srgbClr val="002060"/>
                </a:solidFill>
              </a:rPr>
              <a:t>phát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hành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tiền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ảo</a:t>
            </a:r>
            <a:r>
              <a:rPr lang="en-US" b="1" dirty="0" smtClean="0">
                <a:solidFill>
                  <a:srgbClr val="002060"/>
                </a:solidFill>
              </a:rPr>
              <a:t>) </a:t>
            </a:r>
            <a:r>
              <a:rPr lang="en-US" b="1" dirty="0" err="1" smtClean="0">
                <a:solidFill>
                  <a:srgbClr val="002060"/>
                </a:solidFill>
              </a:rPr>
              <a:t>để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huy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động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vốn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5. </a:t>
            </a:r>
            <a:r>
              <a:rPr lang="en-US" b="1" dirty="0" err="1">
                <a:solidFill>
                  <a:srgbClr val="002060"/>
                </a:solidFill>
              </a:rPr>
              <a:t>Làn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sóng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sáp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nhập</a:t>
            </a: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6. </a:t>
            </a:r>
            <a:r>
              <a:rPr lang="en-US" b="1" dirty="0" err="1">
                <a:solidFill>
                  <a:srgbClr val="002060"/>
                </a:solidFill>
              </a:rPr>
              <a:t>Thị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trường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sẽ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lọc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hàng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giả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hàng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nhái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tốt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hơn</a:t>
            </a: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</a:rPr>
              <a:t>7. </a:t>
            </a:r>
            <a:r>
              <a:rPr lang="en-US" b="1" dirty="0" err="1">
                <a:solidFill>
                  <a:srgbClr val="002060"/>
                </a:solidFill>
              </a:rPr>
              <a:t>Các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chợ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điện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tử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hãng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bán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lẻ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trực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tuyến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sẽ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SP </a:t>
            </a:r>
            <a:r>
              <a:rPr lang="en-US" b="1" dirty="0" err="1">
                <a:solidFill>
                  <a:srgbClr val="002060"/>
                </a:solidFill>
              </a:rPr>
              <a:t>thương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hiệu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riêng</a:t>
            </a: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 descr="http://image.bizlive.vn/670/uploaded/ngant/2017_12_28/11_zxix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0173" y="3854566"/>
            <a:ext cx="4260272" cy="274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Bitcoin có phải là mối đe dọa với hệ thống tài chính toàn cầu?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427" y="3854566"/>
            <a:ext cx="3262746" cy="2743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18009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8345" y="415636"/>
            <a:ext cx="9156267" cy="883228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CÁCH TIẾP CẬN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ĐẠI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5673" y="1517073"/>
            <a:ext cx="9758939" cy="517467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Samsung,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Dệt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Vinfast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Dubai)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CMCN 4.0 (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phiên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tour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“0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</a:p>
          <a:p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hị trường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ý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6821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1" y="187036"/>
            <a:ext cx="9675812" cy="67540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CN 4.0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812" y="1236519"/>
            <a:ext cx="11552815" cy="534092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VN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uyển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minh,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tòi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r>
              <a:rPr lang="en-US" sz="2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giàu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KT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internet.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liêm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None/>
            </a:pPr>
            <a:r>
              <a:rPr lang="en-US" sz="2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cam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iảm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DNNN qua CPH.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NH,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nợ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IT.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None/>
            </a:pPr>
            <a:r>
              <a:rPr lang="en-US" sz="22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endParaRPr lang="en-US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38189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68136"/>
            <a:ext cx="8911687" cy="62939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 BÁO TỪ BÊN NGOÀI</a:t>
            </a:r>
            <a:endParaRPr lang="en-US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416" y="1152907"/>
            <a:ext cx="10020196" cy="552102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2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PwC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2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ưới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DN 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APEC, 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92% CEO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VN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tiềm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DN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2018;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38% CEO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lạc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”. </a:t>
            </a:r>
            <a:r>
              <a:rPr lang="en-US" sz="2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PwC, 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nền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APEC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mức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ròng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FDI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2018,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TQ, Indonesia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Kỳ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47%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VN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đẩy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FDI sẽ tiếp tục tăng trưởng mạnh. Trong khi nhiều người chú ý tới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thương vụ lớn, số lượng nhà đầu tư là 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SMEs</a:t>
            </a:r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cũng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MNCs</a:t>
            </a:r>
            <a:r>
              <a:rPr lang="vi-VN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quy mô nhỏ tiếp tục tăng lên, và sự nhiệt tình đang rất </a:t>
            </a:r>
            <a:r>
              <a:rPr lang="vi-VN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vi-VN" sz="24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Tôi </a:t>
            </a:r>
            <a:r>
              <a:rPr lang="vi-VN" sz="24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nghĩ năm sau sẽ tốt hay tốt hơn thế này. Chúng ta vẫn chưa đạt tới đỉnh của tốc độ tăng trưởng cao</a:t>
            </a:r>
            <a:r>
              <a:rPr lang="en-US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r>
              <a:rPr lang="vi-VN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fontAlgn="base">
              <a:buNone/>
            </a:pPr>
            <a:r>
              <a:rPr lang="en-US" sz="2400" i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vi-VN" sz="24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Dustin Daugherty, chuyên gia </a:t>
            </a:r>
            <a:r>
              <a:rPr lang="en-US" sz="2400" i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400" i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i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cấp</a:t>
            </a:r>
            <a:r>
              <a:rPr lang="en-US" sz="2400" i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i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</a:t>
            </a:r>
            <a:r>
              <a:rPr lang="vi-VN" sz="24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 tư vấn Dezan Shira &amp; Associaties, có trụ sở tại TP HCM </a:t>
            </a:r>
            <a:r>
              <a:rPr lang="en-US" sz="24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r>
              <a:rPr lang="vi-VN" sz="24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24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61408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" name="Picture 2" descr="10 nền kinh tế thu hút đầu tư nước ngoài nhiều nhất trong năm 2018. (Nguồn: PwC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0057" y="517713"/>
            <a:ext cx="9951521" cy="5846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38324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964603" y="415636"/>
            <a:ext cx="9540010" cy="82088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MỤC TIÊU: LẠC QUAN</a:t>
            </a:r>
            <a:endParaRPr lang="vi-VN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258" t="32189" r="53259" b="24679"/>
          <a:stretch>
            <a:fillRect/>
          </a:stretch>
        </p:blipFill>
        <p:spPr bwMode="auto">
          <a:xfrm>
            <a:off x="1539090" y="1493822"/>
            <a:ext cx="9995025" cy="485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292" y="433754"/>
            <a:ext cx="10175939" cy="80889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CHÂM HÀNH ĐỘNG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8791" y="1242645"/>
            <a:ext cx="10450442" cy="5371911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Kỷ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cương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 </a:t>
            </a:r>
            <a:r>
              <a:rPr lang="vi-VN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tư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 </a:t>
            </a:r>
            <a:r>
              <a:rPr lang="vi-VN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 trưởng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TP.HCM,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Nẵng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v.v.):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3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trội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371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574818" y="289132"/>
            <a:ext cx="8911687" cy="128089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BÙNG NỔ: ĐỘT PHÁ CẤU TRÚC HAY NGUY CƠ “BONG BÓNG”?</a:t>
            </a:r>
            <a:endParaRPr lang="vi-VN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1444337" y="1717139"/>
            <a:ext cx="10524344" cy="4860305"/>
          </a:xfrm>
        </p:spPr>
        <p:txBody>
          <a:bodyPr>
            <a:noAutofit/>
          </a:bodyPr>
          <a:lstStyle/>
          <a:p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thái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</a:t>
            </a:r>
            <a:r>
              <a:rPr lang="vi-VN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ăng </a:t>
            </a:r>
            <a:r>
              <a:rPr lang="vi-VN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trưởng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Khả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cải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</a:t>
            </a:r>
            <a:r>
              <a:rPr lang="vi-VN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ăng </a:t>
            </a:r>
            <a:r>
              <a:rPr lang="vi-VN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trưởng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rõ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cực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Nguy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bong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tái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FDI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tăng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luồng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vi-VN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tư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gián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Bùng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nổ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TTCK – t</a:t>
            </a:r>
            <a:r>
              <a:rPr lang="vi-VN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hị</a:t>
            </a:r>
            <a:r>
              <a:rPr lang="vi-VN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ốc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Bong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khỏi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Khả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kiềm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khống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lạm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Rủi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ro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</a:t>
            </a:r>
            <a:r>
              <a:rPr lang="vi-VN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ấn</a:t>
            </a:r>
            <a:r>
              <a:rPr lang="vi-VN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khó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dành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mức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cuộc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XD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DN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tảng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nền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Nguy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chiến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</a:t>
            </a:r>
            <a:r>
              <a:rPr lang="vi-VN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hương mại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Mỹ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Quốc</a:t>
            </a:r>
            <a:r>
              <a:rPr lang="en-US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Số hiệu Bản chiế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" name="Content Placeholder 6" descr="Lời cảnh tỉnh cho các doanh nghiệp dẫn đầu nhìn từ FPT, VNPT, Vietnam Airlines, Mai Linh: Nếu không bứt phá sớm muộn cũng bị “đàn em” vượt mặt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723" y="297757"/>
            <a:ext cx="10258185" cy="6368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91924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Content Placeholder 10" descr="http://cafefcdn.com/thumb_w/640/2017/photo-1-1514468145732.jpg"/>
          <p:cNvPicPr>
            <a:picLocks noGrp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09" b="3561"/>
          <a:stretch/>
        </p:blipFill>
        <p:spPr bwMode="auto">
          <a:xfrm>
            <a:off x="7167563" y="1500554"/>
            <a:ext cx="4602406" cy="50174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92924" y="176645"/>
            <a:ext cx="8911687" cy="97626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ĐỘT BIẾN T</a:t>
            </a:r>
            <a:r>
              <a:rPr lang="vi-VN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 TRƯỞNG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GDP 2017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23842" t="30857" r="30932" b="25057"/>
          <a:stretch/>
        </p:blipFill>
        <p:spPr bwMode="auto">
          <a:xfrm>
            <a:off x="852055" y="1500553"/>
            <a:ext cx="6315508" cy="5017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184453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8FD3-3C04-418A-B28C-45EE3996E0CB}" type="datetime1">
              <a:rPr lang="en-US" smtClean="0"/>
              <a:pPr/>
              <a:t>3/10/2018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BD29A-8FD9-4FFC-BE71-73E7E52BF3D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306" y="460303"/>
            <a:ext cx="9202009" cy="868888"/>
          </a:xfrm>
        </p:spPr>
        <p:txBody>
          <a:bodyPr/>
          <a:lstStyle/>
          <a:p>
            <a:r>
              <a:rPr lang="en-US" sz="296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 SỨC: ĐỂ MẠNH HƠN VÀ THẮNG DỄ HƠN</a:t>
            </a:r>
          </a:p>
        </p:txBody>
      </p:sp>
      <p:pic>
        <p:nvPicPr>
          <p:cNvPr id="7" name="Content Placeholder 6" descr="Chuyện cuối tuần: Mượn được sức người, chắc thắng"/>
          <p:cNvPicPr>
            <a:picLocks noGrp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284" y="1618820"/>
            <a:ext cx="5293234" cy="4420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/>
          <p:cNvPicPr>
            <a:picLocks noGrp="1"/>
          </p:cNvPicPr>
          <p:nvPr>
            <p:ph sz="quarter" idx="4294967295"/>
          </p:nvPr>
        </p:nvPicPr>
        <p:blipFill rotWithShape="1">
          <a:blip r:embed="rId3"/>
          <a:srcRect l="14158" t="28198" r="47615" b="19123"/>
          <a:stretch/>
        </p:blipFill>
        <p:spPr bwMode="auto">
          <a:xfrm>
            <a:off x="6251575" y="1618821"/>
            <a:ext cx="5264813" cy="4420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521975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410" y="238992"/>
            <a:ext cx="9686202" cy="110143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ĐỘT BIẾN T</a:t>
            </a:r>
            <a:r>
              <a:rPr lang="vi-VN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 TRƯỞNG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2017: </a:t>
            </a:r>
            <a:b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“NGHI VẤN” VÀ “KHẲNG ĐỊNH”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282" y="1433944"/>
            <a:ext cx="5361709" cy="5153892"/>
          </a:xfrm>
        </p:spPr>
        <p:txBody>
          <a:bodyPr>
            <a:normAutofit lnSpcReduction="10000"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 trưởng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10): ĐT d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động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</a:t>
            </a: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%; giày, dép da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1,6</a:t>
            </a: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%; thuốc lá điếu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</a:t>
            </a: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%; than đá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0,4%; khí đốt thiên 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iên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-8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%; </a:t>
            </a: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tô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,3%; khí hóa lỏng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10,2%; dầu 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pl-PL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l-PL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11%.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50,6%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ODA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31/7/2017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42%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TPCP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7%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8292" y="1433944"/>
            <a:ext cx="5912426" cy="515389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ăng trưởng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(2,78%) –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(7,25%)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mẽ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(so 0,62%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6,67%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2016)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 tư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Tx/>
              <a:buChar char="-"/>
            </a:pP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2016: </a:t>
            </a:r>
            <a:r>
              <a:rPr lang="en-US" sz="2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48,1% </a:t>
            </a:r>
            <a:r>
              <a:rPr lang="en-US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2015</a:t>
            </a: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2017: </a:t>
            </a:r>
            <a:r>
              <a:rPr lang="en-US" sz="2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ký</a:t>
            </a:r>
            <a:r>
              <a:rPr lang="en-US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43,5</a:t>
            </a:r>
            <a:r>
              <a:rPr lang="en-US" sz="2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FDI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2016: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FDI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15,8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USD (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9% so 2015),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nay. 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Samsung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17,7%)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Formosa (1,5 tr.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58939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5673" y="356260"/>
            <a:ext cx="9758939" cy="98565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DOANH NGHIỆP MỚI THÀNH LẬP 2012-2017</a:t>
            </a:r>
            <a:endParaRPr lang="en-US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0043" y="2185060"/>
            <a:ext cx="3348840" cy="3726162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2012: 69.874</a:t>
            </a:r>
          </a:p>
          <a:p>
            <a:pPr>
              <a:lnSpc>
                <a:spcPct val="105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2013: 76.955</a:t>
            </a:r>
          </a:p>
          <a:p>
            <a:pPr>
              <a:lnSpc>
                <a:spcPct val="105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2014: 74.842</a:t>
            </a:r>
          </a:p>
          <a:p>
            <a:pPr>
              <a:lnSpc>
                <a:spcPct val="105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2015: 94.754</a:t>
            </a:r>
          </a:p>
          <a:p>
            <a:pPr>
              <a:lnSpc>
                <a:spcPct val="105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2016: 110.100</a:t>
            </a:r>
          </a:p>
          <a:p>
            <a:pPr>
              <a:lnSpc>
                <a:spcPct val="105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2017: 126.859  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4864" t="28880" r="24719" b="36385"/>
          <a:stretch/>
        </p:blipFill>
        <p:spPr>
          <a:xfrm>
            <a:off x="4999513" y="1662545"/>
            <a:ext cx="6505098" cy="461950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90502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274" y="234463"/>
            <a:ext cx="9530338" cy="7007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DỊCH CHUYỂN CƠ CẤU NGÀNH</a:t>
            </a:r>
            <a:endParaRPr lang="en-US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Content Placeholder 5" descr="http://cafefcdn.com/thumb_w/640/2017/photo-6-1514468145735.jpg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18"/>
          <a:stretch/>
        </p:blipFill>
        <p:spPr bwMode="auto">
          <a:xfrm>
            <a:off x="1311579" y="1298864"/>
            <a:ext cx="4784421" cy="4961259"/>
          </a:xfrm>
          <a:prstGeom prst="rect">
            <a:avLst/>
          </a:prstGeom>
          <a:solidFill>
            <a:srgbClr val="4207B9"/>
          </a:solidFill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Content Placeholder 6" descr="http://cafefcdn.com/thumb_w/640/2017/photo-7-1514468145735.jpg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42"/>
          <a:stretch/>
        </p:blipFill>
        <p:spPr bwMode="auto">
          <a:xfrm>
            <a:off x="6236677" y="1298864"/>
            <a:ext cx="5615354" cy="49612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59260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2" name="Content Placeholder 5" descr="Kinh te Viet Nam 2017 qua nhung con so hinh anh 4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0063" y="307819"/>
            <a:ext cx="6609030" cy="63092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914401" y="461727"/>
            <a:ext cx="4318000" cy="6120142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FDI: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đăng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ký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cấp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 </a:t>
            </a:r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29,7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tỷ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USD,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44,2%. </a:t>
            </a:r>
            <a:endParaRPr lang="en-US" sz="28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cổ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6,2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tỷ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USD,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45,1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%.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FDI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17,5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tỷ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USD,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10,8% so </a:t>
            </a:r>
            <a:r>
              <a:rPr lang="en-US" sz="28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2016. </a:t>
            </a:r>
            <a:endParaRPr lang="en-US" sz="28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số 80 quốc gia và vùng lãnh thổ có dự án đầu tư </a:t>
            </a:r>
            <a:r>
              <a:rPr lang="vi-VN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mới, </a:t>
            </a:r>
            <a:r>
              <a:rPr lang="vi-VN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 Bản là nhà đầu tư lớn nhất 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vi-VN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36,4%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vi-VN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vi-VN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 đến là Hàn Quốc 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vi-VN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18,7%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vi-VN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vi-VN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ingapo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</a:t>
            </a:r>
            <a:r>
              <a:rPr lang="vi-VN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vi-VN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17,7%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vi-VN" sz="28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TQ 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vi-VN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6,6%</a:t>
            </a:r>
            <a:r>
              <a:rPr lang="en-US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vi-VN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388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9291" t="49104" r="37063" b="21235"/>
          <a:stretch/>
        </p:blipFill>
        <p:spPr>
          <a:xfrm>
            <a:off x="6623538" y="1152908"/>
            <a:ext cx="5392616" cy="54237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23539" y="480005"/>
            <a:ext cx="5392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 TRƯỜNG CHỨNG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 VN </a:t>
            </a:r>
          </a:p>
          <a:p>
            <a:pPr algn="r"/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(2015 = 100)</a:t>
            </a:r>
            <a:endParaRPr lang="en-US" sz="16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056905" y="1187891"/>
            <a:ext cx="5566632" cy="5388755"/>
          </a:xfrm>
        </p:spPr>
        <p:txBody>
          <a:bodyPr>
            <a:normAutofit lnSpcReduction="10000"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Bội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Ngân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3,5% GDP,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thấp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Nơ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/GDP: 62,6% (2016: 63,6%)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17%.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Lãi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suất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vay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lĩnh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ưu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0,5-1%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Tỷ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ổn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VND/USD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1,5-1,7% so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trữ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ngoại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52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tỷ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USD (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khoán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VN-Index: 960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đạt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mức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r>
              <a:rPr lang="vi-VN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hị trường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75% GDP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TTCK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trồi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sụt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2018: “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sắc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</a:t>
            </a:r>
            <a:r>
              <a:rPr lang="en-US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8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2607</TotalTime>
  <Words>4213</Words>
  <Application>Microsoft Office PowerPoint</Application>
  <PresentationFormat>Tùy chỉnh</PresentationFormat>
  <Paragraphs>257</Paragraphs>
  <Slides>40</Slides>
  <Notes>1</Notes>
  <HiddenSlides>0</HiddenSlides>
  <MMClips>0</MMClips>
  <ScaleCrop>false</ScaleCrop>
  <HeadingPairs>
    <vt:vector size="4" baseType="variant">
      <vt:variant>
        <vt:lpstr>Chủ đề</vt:lpstr>
      </vt:variant>
      <vt:variant>
        <vt:i4>1</vt:i4>
      </vt:variant>
      <vt:variant>
        <vt:lpstr>Tiêu đề Bản chiếu</vt:lpstr>
      </vt:variant>
      <vt:variant>
        <vt:i4>40</vt:i4>
      </vt:variant>
    </vt:vector>
  </HeadingPairs>
  <TitlesOfParts>
    <vt:vector size="41" baseType="lpstr">
      <vt:lpstr>Wisp</vt:lpstr>
      <vt:lpstr>KINH TẾ VIỆT NAM 2017-2018:  XU THẾ VÀ TRIỂN VỌNG</vt:lpstr>
      <vt:lpstr>2017-2018: BƯỚC NGOẶT PHÁT TRIỂN? </vt:lpstr>
      <vt:lpstr>“KỲ TÍCH 2017” VÀ TRẠNG THÁI “SAY SƯA”</vt:lpstr>
      <vt:lpstr>ĐỘT BIẾN TĂNG TRƯỞNG GDP 2017</vt:lpstr>
      <vt:lpstr>ĐỘT BIẾN TĂNG TRƯỞNG 2017:  “NGHI VẤN” VÀ “KHẲNG ĐỊNH”</vt:lpstr>
      <vt:lpstr>DOANH NGHIỆP MỚI THÀNH LẬP 2012-2017</vt:lpstr>
      <vt:lpstr>DỊCH CHUYỂN CƠ CẤU NGÀNH</vt:lpstr>
      <vt:lpstr>Bản chiếu 8</vt:lpstr>
      <vt:lpstr>Bản chiếu 9</vt:lpstr>
      <vt:lpstr>THƯƠNG MẠI BÙNG DẬY</vt:lpstr>
      <vt:lpstr>SỨC HẤP DẪN DU LỊCH TĂNG LÊN</vt:lpstr>
      <vt:lpstr>TĂNG TRƯỞNG 2017: ĐỘNG THÁI MỚI</vt:lpstr>
      <vt:lpstr>XÂY DỰNG “NHÀ NƯỚC KIẾN TẠO PHÁT TRIỂN, CHÍNH PHỦ HÀNH ĐỘNG, LIÊM CHÍNH”</vt:lpstr>
      <vt:lpstr>NHỮNG VẤN ĐỀ NỀN TẢNG</vt:lpstr>
      <vt:lpstr>THỂ TRẠNG DOANH NGHIỆP</vt:lpstr>
      <vt:lpstr>VỐN NHÀ NƯỚC: HIỆU QUẢ THẤP, LÃNG PHÍ NHIỀU NÊN “DƯ ĐỊA” TĂNG TRƯỞNG CÒN LỚN</vt:lpstr>
      <vt:lpstr>DO CHẬM THỊ TRƯỜNG HÓA: KẾT QUẢ CPH DNNN GIAI ĐOẠN TCC (2011-2015)</vt:lpstr>
      <vt:lpstr>Bản chiếu 18</vt:lpstr>
      <vt:lpstr>VÌ SAO BỘ MÁY CỒNG KỀNH? CƠ CHẾ “HỌP”, CẦN NHIỀU LÃNH ĐẠO ĐỂ ĐI HỌP</vt:lpstr>
      <vt:lpstr>ĐỘNG CƠ YẾU DO THIẾU TƯ DUY THỊ TRƯỜNG VÀ GIẢI PHÁP ĐỘT PHÁ</vt:lpstr>
      <vt:lpstr>GÁNH NẶNG CHI PHÍ DOANH NGHIỆP</vt:lpstr>
      <vt:lpstr>Môi trường đầu tư còn nhiều rào cản; chất lượng thể chế còn nhiều hạn chế</vt:lpstr>
      <vt:lpstr>VẤN ĐỀ MẤU CHỐT: VAI TRÒ CỦA KINH TẾ  TƯ NHÂN TRONG NỀN KINH TẾ THỊ TRƯỜNG</vt:lpstr>
      <vt:lpstr>CƠ CẤU SỞ HỮU: MANH MÚN, YẾU KÉM, BẤT ĐỘNG</vt:lpstr>
      <vt:lpstr>2018 VÀ NHỮNG NĂM SAU:  CHỜ ĐỢI ĐIỀU GÌ? </vt:lpstr>
      <vt:lpstr>CÁC VẤN ĐỀ DÀI HẠN: Từ sự trỗi dậy của TQ</vt:lpstr>
      <vt:lpstr>ÁP LỰC ĐUA TRANH – CẠNH TRANH</vt:lpstr>
      <vt:lpstr>CÁC VẤN ĐỀ DÀI HẠN: THỜI ĐẠI CMCN 4.0</vt:lpstr>
      <vt:lpstr>CÁCH MẠNG CÔNG NGHIỆP-4.0</vt:lpstr>
      <vt:lpstr>CMCN 4.0 - TÍNH VÔ TẬN CỦA CƠ HỘI VÀ THÁCH THỨC?</vt:lpstr>
      <vt:lpstr>NHỮNG BIẾN CỐ VÀ XU HƯỚNG LỚN </vt:lpstr>
      <vt:lpstr>CẦN CÁCH TIẾP CẬN THỜI ĐẠI MỚI</vt:lpstr>
      <vt:lpstr>VN có 10 lợi thế để bắt kịp nền CN 4.0 </vt:lpstr>
      <vt:lpstr>DỰ BÁO TỪ BÊN NGOÀI</vt:lpstr>
      <vt:lpstr>Bản chiếu 35</vt:lpstr>
      <vt:lpstr>MỤC TIÊU: LẠC QUAN</vt:lpstr>
      <vt:lpstr>PHƯƠNG CHÂM HÀNH ĐỘNG</vt:lpstr>
      <vt:lpstr>BÙNG NỔ: ĐỘT PHÁ CẤU TRÚC HAY NGUY CƠ “BONG BÓNG”?</vt:lpstr>
      <vt:lpstr>Bản chiếu 39</vt:lpstr>
      <vt:lpstr>MƯỢN SỨC: ĐỂ MẠNH HƠN VÀ THẮNG DỄ HƠN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 Tran</dc:creator>
  <cp:lastModifiedBy>Thien Tran Dinh</cp:lastModifiedBy>
  <cp:revision>199</cp:revision>
  <dcterms:created xsi:type="dcterms:W3CDTF">2017-11-08T08:48:13Z</dcterms:created>
  <dcterms:modified xsi:type="dcterms:W3CDTF">2018-03-10T09:14:56Z</dcterms:modified>
</cp:coreProperties>
</file>